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3" r:id="rId2"/>
    <p:sldId id="264" r:id="rId3"/>
    <p:sldId id="267" r:id="rId4"/>
    <p:sldId id="336" r:id="rId5"/>
    <p:sldId id="265" r:id="rId6"/>
    <p:sldId id="335" r:id="rId7"/>
    <p:sldId id="325" r:id="rId8"/>
    <p:sldId id="333" r:id="rId9"/>
    <p:sldId id="315" r:id="rId10"/>
    <p:sldId id="297" r:id="rId11"/>
    <p:sldId id="318" r:id="rId12"/>
    <p:sldId id="319" r:id="rId13"/>
    <p:sldId id="331" r:id="rId14"/>
    <p:sldId id="327" r:id="rId15"/>
    <p:sldId id="329" r:id="rId16"/>
    <p:sldId id="312" r:id="rId17"/>
    <p:sldId id="283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0000"/>
    <a:srgbClr val="003399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969" autoAdjust="0"/>
    <p:restoredTop sz="91255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AC601-1F05-4975-B2F7-45B7E0277AA7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4A65D44-68E8-435C-8519-D96EFEF42C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66872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1A97DBD-5BB1-4146-803C-6640E4498F9F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865F0D5-2B34-4D6B-9233-7793479FB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7362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2723B-2805-4C6E-B554-39D204E88227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32723B-2805-4C6E-B554-39D204E88227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B699-997C-4D93-9B0B-08D92F8DE0E5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B1A71-DA2F-4471-B758-9E65695BD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A232-7866-4542-8517-DD454E98F0C0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4833-2D84-4294-89F8-F3C11011D6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DD971-1F5F-4A05-A483-5DA563066B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2362200"/>
            <a:ext cx="3770313" cy="1785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300538"/>
            <a:ext cx="3770313" cy="1785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2E2F-6493-473F-8717-0AE0DA7997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D789-8864-4A8C-AD28-E8E79CBEEA1D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1B896-0F40-49E0-A019-572B44C46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D340-A84E-4C94-970C-BC2AD5D8F520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E3D69-B4DA-4672-A1B3-3278352EC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A5B7E-002C-457C-9546-43E536DEE172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828F5-A5B1-494D-B479-BE9A31802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FADC-265B-465A-B908-9A937E522371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218F-94A2-4E8B-995D-1AE236136A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5EA6-AB6F-4105-9E87-21EFB0BB6F35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F0EC-016B-4AF5-8499-0FDFC79352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9551A-5311-4CD9-9548-86AAAF3911C7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F2049-6911-4E13-B7B0-40B07651B8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ECA82-F9D9-4C77-8A2A-ED300D9EE604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01F9-A948-4473-9D7D-E14CD72687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CE1E9-478B-4641-B269-71B00B1732DB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C44B-8852-4D1C-BA34-82DBBA6F8D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7DACB-47D1-47D0-8FE6-F39E280A0FA8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379F1-F453-4B92-9C4C-3065AC8F87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26A7D8-8A5E-4987-A03D-CEFCCCD90BF3}" type="datetimeFigureOut">
              <a:rPr lang="ru-RU"/>
              <a:pPr>
                <a:defRPr/>
              </a:pPr>
              <a:t>10.03.2022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38E27"/>
                </a:solidFill>
                <a:latin typeface="Franklin Gothic Book" pitchFamily="34" charset="0"/>
              </a:defRPr>
            </a:lvl1pPr>
          </a:lstStyle>
          <a:p>
            <a:pPr>
              <a:defRPr/>
            </a:pPr>
            <a:fld id="{1A14938E-7977-4F39-9481-8A355EA675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3" r:id="rId3"/>
    <p:sldLayoutId id="2147483676" r:id="rId4"/>
    <p:sldLayoutId id="2147483672" r:id="rId5"/>
    <p:sldLayoutId id="2147483677" r:id="rId6"/>
    <p:sldLayoutId id="2147483678" r:id="rId7"/>
    <p:sldLayoutId id="2147483679" r:id="rId8"/>
    <p:sldLayoutId id="2147483671" r:id="rId9"/>
    <p:sldLayoutId id="2147483680" r:id="rId10"/>
    <p:sldLayoutId id="2147483681" r:id="rId11"/>
    <p:sldLayoutId id="2147483682" r:id="rId12"/>
    <p:sldLayoutId id="21474836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Рисунок 3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>
            <a:lum bright="34000"/>
          </a:blip>
          <a:srcRect/>
          <a:stretch>
            <a:fillRect/>
          </a:stretch>
        </p:blipFill>
        <p:spPr bwMode="auto">
          <a:xfrm>
            <a:off x="1187450" y="-242888"/>
            <a:ext cx="7000875" cy="698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5400000" algn="ctr" rotWithShape="0">
              <a:srgbClr val="000000">
                <a:alpha val="50999"/>
              </a:srgbClr>
            </a:outerShdw>
          </a:effectLst>
        </p:spPr>
      </p:pic>
      <p:sp>
        <p:nvSpPr>
          <p:cNvPr id="4" name="Содержимое 7"/>
          <p:cNvSpPr txBox="1">
            <a:spLocks/>
          </p:cNvSpPr>
          <p:nvPr/>
        </p:nvSpPr>
        <p:spPr>
          <a:xfrm>
            <a:off x="1476375" y="5661025"/>
            <a:ext cx="7310438" cy="109537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ru-RU" sz="2400" dirty="0">
              <a:latin typeface="+mn-lt"/>
            </a:endParaRPr>
          </a:p>
        </p:txBody>
      </p:sp>
      <p:sp>
        <p:nvSpPr>
          <p:cNvPr id="17411" name="Содержимое 7"/>
          <p:cNvSpPr txBox="1">
            <a:spLocks/>
          </p:cNvSpPr>
          <p:nvPr/>
        </p:nvSpPr>
        <p:spPr bwMode="auto">
          <a:xfrm>
            <a:off x="611188" y="5084763"/>
            <a:ext cx="83216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dirty="0"/>
              <a:t>(с учетом Правил приема лиц для получения высшего образования I ступени, утвержденных Указом  Президента Республики Беларусь от 07.02.2006 № 80) </a:t>
            </a:r>
          </a:p>
          <a:p>
            <a:pPr algn="ctr"/>
            <a:endParaRPr lang="ru-RU" altLang="ru-RU" sz="2400" dirty="0"/>
          </a:p>
        </p:txBody>
      </p:sp>
      <p:sp>
        <p:nvSpPr>
          <p:cNvPr id="17412" name="WordArt 7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8135938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ПОРЯДОК ПРИЕМА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В УЧРЕЖДЕНИЕ ОБРАЗОВАНИЯ 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"АКАДЕМИЯ МИНИСТЕРСТВА ВНУТРЕННИХ ДЕЛ</a:t>
            </a:r>
          </a:p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РЕСПУБЛИКИ БЕЛАРУСЬ"  В 2022 ГОДУ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_MG_3563"/>
          <p:cNvPicPr>
            <a:picLocks noChangeAspect="1" noChangeArrowheads="1"/>
          </p:cNvPicPr>
          <p:nvPr/>
        </p:nvPicPr>
        <p:blipFill>
          <a:blip r:embed="rId3" cstate="print">
            <a:lum bright="10000" contrast="4000"/>
            <a:extLst/>
          </a:blip>
          <a:srcRect/>
          <a:stretch>
            <a:fillRect/>
          </a:stretch>
        </p:blipFill>
        <p:spPr bwMode="auto">
          <a:xfrm>
            <a:off x="656405" y="1943725"/>
            <a:ext cx="7585160" cy="4520281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/>
            </a:glow>
            <a:outerShdw blurRad="774700" dist="50800" dir="5400000" sx="97000" sy="97000" algn="ctr" rotWithShape="0">
              <a:srgbClr val="000000">
                <a:alpha val="78000"/>
              </a:srgbClr>
            </a:outerShdw>
            <a:reflection endPos="0" dist="50800" dir="5400000" sy="-100000" algn="bl" rotWithShape="0"/>
          </a:effectLst>
          <a:extLst/>
        </p:spPr>
      </p:pic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>
          <a:xfrm>
            <a:off x="254127" y="311150"/>
            <a:ext cx="8686800" cy="6857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Сроки приема </a:t>
            </a:r>
            <a:r>
              <a:rPr lang="ru-RU" sz="4400" dirty="0" smtClean="0">
                <a:solidFill>
                  <a:srgbClr val="FF0000"/>
                </a:solidFill>
              </a:rPr>
              <a:t>документов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125538"/>
            <a:ext cx="8278813" cy="49609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b="1" smtClean="0">
                <a:solidFill>
                  <a:srgbClr val="111111"/>
                </a:solidFill>
              </a:rPr>
              <a:t>Абитуриент лично предоставляет в приемную комиссию Академии:</a:t>
            </a:r>
          </a:p>
          <a:p>
            <a:pPr algn="just">
              <a:lnSpc>
                <a:spcPct val="90000"/>
              </a:lnSpc>
              <a:buClr>
                <a:srgbClr val="003399"/>
              </a:buClr>
              <a:buSzTx/>
              <a:buFont typeface="Wingdings" pitchFamily="2" charset="2"/>
              <a:buChar char="ь"/>
            </a:pPr>
            <a:r>
              <a:rPr lang="ru-RU" altLang="ru-RU" b="1" i="1" smtClean="0">
                <a:solidFill>
                  <a:schemeClr val="tx1"/>
                </a:solidFill>
              </a:rPr>
              <a:t>заявление на имя начальника Академии МВД о допуске  к участию в конкурсе по конкретной специальности и специализации	</a:t>
            </a:r>
          </a:p>
          <a:p>
            <a:pPr algn="just">
              <a:lnSpc>
                <a:spcPct val="90000"/>
              </a:lnSpc>
              <a:buClr>
                <a:srgbClr val="003399"/>
              </a:buClr>
              <a:buSzTx/>
              <a:buFont typeface="Wingdings" pitchFamily="2" charset="2"/>
              <a:buChar char="ь"/>
            </a:pPr>
            <a:r>
              <a:rPr lang="ru-RU" altLang="ru-RU" b="1" i="1" smtClean="0">
                <a:solidFill>
                  <a:schemeClr val="tx1"/>
                </a:solidFill>
              </a:rPr>
              <a:t>оригинал документа об образовании</a:t>
            </a:r>
          </a:p>
          <a:p>
            <a:pPr algn="just">
              <a:lnSpc>
                <a:spcPct val="90000"/>
              </a:lnSpc>
              <a:buClr>
                <a:srgbClr val="003399"/>
              </a:buClr>
              <a:buSzTx/>
              <a:buFont typeface="Wingdings" pitchFamily="2" charset="2"/>
              <a:buChar char="ь"/>
            </a:pPr>
            <a:r>
              <a:rPr lang="ru-RU" altLang="ru-RU" b="1" i="1" smtClean="0">
                <a:solidFill>
                  <a:schemeClr val="tx1"/>
                </a:solidFill>
              </a:rPr>
              <a:t>оригиналы сертификатов ЦТ, проведенного в 2021 или 2022 году</a:t>
            </a:r>
          </a:p>
          <a:p>
            <a:pPr algn="just">
              <a:lnSpc>
                <a:spcPct val="90000"/>
              </a:lnSpc>
              <a:buClr>
                <a:srgbClr val="003399"/>
              </a:buClr>
              <a:buSzTx/>
              <a:buFont typeface="Wingdings" pitchFamily="2" charset="2"/>
              <a:buChar char="ь"/>
            </a:pPr>
            <a:r>
              <a:rPr lang="ru-RU" altLang="ru-RU" b="1" i="1" smtClean="0">
                <a:solidFill>
                  <a:schemeClr val="tx1"/>
                </a:solidFill>
              </a:rPr>
              <a:t>документы о праве на льготы при поступлении	</a:t>
            </a:r>
          </a:p>
          <a:p>
            <a:pPr algn="just">
              <a:lnSpc>
                <a:spcPct val="90000"/>
              </a:lnSpc>
              <a:buClr>
                <a:srgbClr val="003399"/>
              </a:buClr>
              <a:buSzTx/>
              <a:buFont typeface="Wingdings" pitchFamily="2" charset="2"/>
              <a:buChar char="ь"/>
            </a:pPr>
            <a:r>
              <a:rPr lang="ru-RU" altLang="ru-RU" b="1" i="1" smtClean="0">
                <a:solidFill>
                  <a:schemeClr val="tx1"/>
                </a:solidFill>
              </a:rPr>
              <a:t>паспорт</a:t>
            </a:r>
          </a:p>
        </p:txBody>
      </p:sp>
      <p:pic>
        <p:nvPicPr>
          <p:cNvPr id="2765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Льготы при поступлении</a:t>
            </a:r>
            <a:endParaRPr lang="ru-RU" dirty="0"/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107950" y="908050"/>
            <a:ext cx="8883650" cy="517207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i="1" u="sng" smtClean="0">
                <a:solidFill>
                  <a:srgbClr val="FF0000"/>
                </a:solidFill>
              </a:rPr>
              <a:t>Без вступительных испытаний</a:t>
            </a:r>
            <a:r>
              <a:rPr lang="ru-RU" b="1" i="1" smtClean="0">
                <a:solidFill>
                  <a:srgbClr val="FF0000"/>
                </a:solidFill>
              </a:rPr>
              <a:t> зачисляются:</a:t>
            </a:r>
          </a:p>
          <a:p>
            <a:pPr marL="0" indent="0" algn="just">
              <a:lnSpc>
                <a:spcPct val="95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ru-RU" sz="1700" b="1" smtClean="0">
                <a:solidFill>
                  <a:schemeClr val="tx1"/>
                </a:solidFill>
              </a:rPr>
              <a:t> победители (дипломы I, II, III степени) международной олимпиады и (или) республиканской олимпиады по учебному предмету «ОБЩЕСТВОВЕДЕНИЕ» в год приема (при поступлении на специальность «СУДЕБНЫЕ КРИМИНАЛИСТИЧЕСКИЕ ЭКСПЕРТИЗЫ»);</a:t>
            </a:r>
          </a:p>
          <a:p>
            <a:pPr marL="0" indent="0" algn="just">
              <a:lnSpc>
                <a:spcPct val="95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ru-RU" sz="1700" b="1" smtClean="0">
                <a:solidFill>
                  <a:schemeClr val="tx1"/>
                </a:solidFill>
              </a:rPr>
              <a:t> лица, награжденные в течение последних двух лет на момент получения общего среднего, среднего специального образования нагрудными знаками "Лаўрэат спецыяльнага фонду Прэзiдэнта Рэспублiкi Беларусь па сацыяльнай падтрымцы здольных навучэнцаў i студэнтаў" и (или) "Лаўрэат спецыяльнага фонду Прэзiдэнта Рэспублiкi Беларусь па падтрымцы таленавiтай моладзi" за высокие достижения в отдельных предметных областях, соответствующие избранному профилю (направлению) образования;</a:t>
            </a:r>
          </a:p>
          <a:p>
            <a:pPr marL="0" indent="0" algn="just">
              <a:lnSpc>
                <a:spcPct val="95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ru-RU" sz="1700" b="1" smtClean="0">
                <a:solidFill>
                  <a:schemeClr val="tx1"/>
                </a:solidFill>
              </a:rPr>
              <a:t> выпускники учреждения образования "Минское суворовское военное училище", закончившие в год поступления данное учреждение с отметками 7 (семь) и выше баллов по всем предметам учебного плана и направленные в пределах плана распределения суворовцев для дальнейшего обучения в УВО Министерства внутренних дел</a:t>
            </a:r>
          </a:p>
          <a:p>
            <a:pPr marL="0" indent="0" algn="just">
              <a:lnSpc>
                <a:spcPct val="95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ru-RU" sz="1700" b="1" smtClean="0">
                <a:solidFill>
                  <a:schemeClr val="tx1"/>
                </a:solidFill>
              </a:rPr>
              <a:t> выпускники ГУО «Специализированный лицей при Университете гражданской защиты Министерства по чрезвычайным ситуациям Республики Беларусь", УО «Специализированный лицей МВД Республики Беларусь» и </a:t>
            </a:r>
            <a:r>
              <a:rPr lang="ru-RU" sz="1700" b="1" u="sng" smtClean="0">
                <a:solidFill>
                  <a:schemeClr val="tx1"/>
                </a:solidFill>
              </a:rPr>
              <a:t>кадетских училищ</a:t>
            </a:r>
            <a:r>
              <a:rPr lang="ru-RU" sz="1700" b="1" smtClean="0">
                <a:solidFill>
                  <a:schemeClr val="tx1"/>
                </a:solidFill>
              </a:rPr>
              <a:t>, закончившие в год поступления данные учреждения с отметками </a:t>
            </a:r>
            <a:r>
              <a:rPr lang="ru-RU" sz="1700" b="1" u="sng" smtClean="0">
                <a:solidFill>
                  <a:schemeClr val="tx1"/>
                </a:solidFill>
              </a:rPr>
              <a:t>7 (семь) </a:t>
            </a:r>
            <a:r>
              <a:rPr lang="ru-RU" sz="1700" b="1" smtClean="0">
                <a:solidFill>
                  <a:schemeClr val="tx1"/>
                </a:solidFill>
              </a:rPr>
              <a:t>и выше баллов </a:t>
            </a:r>
            <a:r>
              <a:rPr lang="ru-RU" sz="1700" b="1" u="sng" smtClean="0">
                <a:solidFill>
                  <a:schemeClr val="tx1"/>
                </a:solidFill>
              </a:rPr>
              <a:t>по всем предметам учебного плана</a:t>
            </a:r>
            <a:endParaRPr lang="ru-RU" sz="1700" b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Льготы при поступлении</a:t>
            </a:r>
            <a:endParaRPr lang="ru-RU" dirty="0"/>
          </a:p>
        </p:txBody>
      </p:sp>
      <p:sp>
        <p:nvSpPr>
          <p:cNvPr id="29699" name="Объект 2"/>
          <p:cNvSpPr>
            <a:spLocks noGrp="1"/>
          </p:cNvSpPr>
          <p:nvPr>
            <p:ph idx="1"/>
          </p:nvPr>
        </p:nvSpPr>
        <p:spPr>
          <a:xfrm>
            <a:off x="285750" y="1052513"/>
            <a:ext cx="8705850" cy="5233987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000" b="1" i="1" u="sng" smtClean="0">
                <a:solidFill>
                  <a:srgbClr val="FF0000"/>
                </a:solidFill>
              </a:rPr>
              <a:t>ВНЕ КОНКУРСА</a:t>
            </a:r>
            <a:r>
              <a:rPr lang="ru-RU" sz="2000" b="1" i="1" smtClean="0">
                <a:solidFill>
                  <a:srgbClr val="FF0000"/>
                </a:solidFill>
              </a:rPr>
              <a:t> (при наличии в документе об образовании отметок </a:t>
            </a:r>
            <a:r>
              <a:rPr lang="ru-RU" sz="2000" b="1" i="1" u="sng" smtClean="0">
                <a:solidFill>
                  <a:srgbClr val="FF0000"/>
                </a:solidFill>
              </a:rPr>
              <a:t>не ниже 6 (шести) баллов по предметам вступительных испытаний)</a:t>
            </a:r>
            <a:r>
              <a:rPr lang="ru-RU" sz="2000" b="1" i="1" smtClean="0">
                <a:solidFill>
                  <a:srgbClr val="FF0000"/>
                </a:solidFill>
              </a:rPr>
              <a:t> зачисляются:</a:t>
            </a:r>
          </a:p>
          <a:p>
            <a:pPr marL="0" indent="0" algn="just">
              <a:buClr>
                <a:srgbClr val="FF0000"/>
              </a:buClr>
              <a:buSzTx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дети-сироты и дети, оставшиеся без попечения родителей (кроме специальностей «Правоведение», «Экономическое право») в количестве до 30 процентов от контрольных цифр приема</a:t>
            </a:r>
          </a:p>
          <a:p>
            <a:pPr marL="0" indent="0" algn="just">
              <a:buClr>
                <a:srgbClr val="FF0000"/>
              </a:buClr>
              <a:buSzTx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выпускники кадетских училищ 2022 года в количестве до 30 процентов от контрольных цифр приема</a:t>
            </a:r>
          </a:p>
          <a:p>
            <a:pPr marL="0" indent="0" algn="just">
              <a:buClr>
                <a:srgbClr val="FF0000"/>
              </a:buClr>
              <a:buSzTx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лица, имеющие рекомендации воинских частей (граждане, уволенные со срочной военной службы в запас в год приема), лица рядового и младшего начальствующего состава органов внутренних дел, имеющие рекомендации органов внутренних  дел в количестве до 30 процентов от контрольных цифр приема</a:t>
            </a:r>
          </a:p>
          <a:p>
            <a:pPr marL="0" indent="0" algn="just">
              <a:buClr>
                <a:srgbClr val="FF0000"/>
              </a:buClr>
              <a:buSzTx/>
              <a:buFont typeface="Wingdings" pitchFamily="2" charset="2"/>
              <a:buChar char="§"/>
            </a:pPr>
            <a:r>
              <a:rPr lang="ru-RU" sz="2000" smtClean="0">
                <a:solidFill>
                  <a:schemeClr val="tx1"/>
                </a:solidFill>
              </a:rPr>
              <a:t>лица, проходившие срочную военную службу в штатных подразделениях почетного караула, имеющие рекомендацию должностного лица, осуществляющего общее руководство сводной ротой почетного караула, и поступающие для получения первого высшего образования, в количестве до 10 процентов от контрольных цифр приема</a:t>
            </a:r>
          </a:p>
          <a:p>
            <a:pPr marL="0" indent="0" algn="just"/>
            <a:endParaRPr lang="ru-RU" sz="4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700" dirty="0" smtClean="0"/>
              <a:t>После лиц, указанных в </a:t>
            </a:r>
            <a:r>
              <a:rPr lang="ru-RU" sz="2700" dirty="0" err="1" smtClean="0"/>
              <a:t>пунктАХ</a:t>
            </a:r>
            <a:r>
              <a:rPr lang="ru-RU" sz="2700" dirty="0" smtClean="0"/>
              <a:t> 24 и 26 </a:t>
            </a:r>
            <a:br>
              <a:rPr lang="ru-RU" sz="2700" dirty="0" smtClean="0"/>
            </a:br>
            <a:r>
              <a:rPr lang="ru-RU" sz="2700" dirty="0" smtClean="0"/>
              <a:t>Правил приема в высшие учебные заведения, преимущественное право на зачисление имеют: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cap="none" dirty="0" smtClean="0">
              <a:solidFill>
                <a:schemeClr val="tx1"/>
              </a:solidFill>
              <a:effectLst/>
              <a:latin typeface="Franklin Gothic Book" pitchFamily="34" charset="0"/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714375" y="1357313"/>
            <a:ext cx="8072438" cy="4722812"/>
          </a:xfrm>
        </p:spPr>
        <p:txBody>
          <a:bodyPr/>
          <a:lstStyle/>
          <a:p>
            <a:pPr algn="just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2200" smtClean="0">
                <a:solidFill>
                  <a:schemeClr val="tx1"/>
                </a:solidFill>
              </a:rPr>
              <a:t>сотрудники органов внутренних дел (при поступлении на обучение в дневной форме получения высшего образования);</a:t>
            </a:r>
          </a:p>
          <a:p>
            <a:pPr algn="just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2200" smtClean="0">
                <a:solidFill>
                  <a:schemeClr val="tx1"/>
                </a:solidFill>
              </a:rPr>
              <a:t>выпускники общеобразовательных учебных заведений,  с которыми Академией МВД заключены договора о сотрудничестве, изучившие факультативные курсы правовой направленности;</a:t>
            </a:r>
          </a:p>
          <a:p>
            <a:pPr algn="just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2200" smtClean="0">
                <a:solidFill>
                  <a:schemeClr val="tx1"/>
                </a:solidFill>
              </a:rPr>
              <a:t>победители республиканского молодежного конкурса «100 идей для Беларуси», при поступлении на специальности, соответствующие профилю конкурсного проекта;  </a:t>
            </a:r>
          </a:p>
          <a:p>
            <a:pPr algn="just">
              <a:buClr>
                <a:srgbClr val="FF0000"/>
              </a:buClr>
              <a:buSzPct val="120000"/>
              <a:buFont typeface="Wingdings" pitchFamily="2" charset="2"/>
              <a:buChar char="§"/>
            </a:pPr>
            <a:r>
              <a:rPr lang="ru-RU" altLang="ru-RU" sz="2200" smtClean="0">
                <a:solidFill>
                  <a:schemeClr val="tx1"/>
                </a:solidFill>
              </a:rPr>
              <a:t>члены волонтерского движения «Доброе сердце» общественного объединения «Белорусский республиканский союз молодежи».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>
          <a:xfrm>
            <a:off x="831824" y="193653"/>
            <a:ext cx="7924799" cy="866775"/>
          </a:xfrm>
        </p:spPr>
        <p:txBody>
          <a:bodyPr/>
          <a:lstStyle/>
          <a:p>
            <a:pPr algn="ctr">
              <a:defRPr/>
            </a:pPr>
            <a:r>
              <a:rPr lang="ru-RU" sz="3200" dirty="0">
                <a:solidFill>
                  <a:srgbClr val="FF0000"/>
                </a:solidFill>
              </a:rPr>
              <a:t>Сроки зачисления в Академию МВД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28750"/>
            <a:ext cx="7693025" cy="5024438"/>
          </a:xfrm>
        </p:spPr>
        <p:txBody>
          <a:bodyPr/>
          <a:lstStyle/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111111"/>
                </a:solidFill>
              </a:rPr>
              <a:t>Зачисление проводится 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3600" b="1" i="1" dirty="0" smtClean="0">
                <a:solidFill>
                  <a:srgbClr val="FF0000"/>
                </a:solidFill>
                <a:latin typeface="Arial" charset="0"/>
              </a:rPr>
              <a:t>ПО КОНКУРСУ</a:t>
            </a:r>
            <a:r>
              <a:rPr lang="ru-RU" altLang="ru-RU" sz="3600" b="1" i="1" dirty="0" smtClean="0">
                <a:solidFill>
                  <a:srgbClr val="111111"/>
                </a:solidFill>
                <a:latin typeface="Arial" charset="0"/>
              </a:rPr>
              <a:t> 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r>
              <a:rPr lang="ru-RU" altLang="ru-RU" sz="3600" b="1" dirty="0" smtClean="0">
                <a:solidFill>
                  <a:srgbClr val="111111"/>
                </a:solidFill>
              </a:rPr>
              <a:t>на основе общей суммы баллов сертификатов ЦТ и среднего балла документа об образовании</a:t>
            </a:r>
          </a:p>
          <a:p>
            <a:pPr algn="ctr">
              <a:lnSpc>
                <a:spcPct val="130000"/>
              </a:lnSpc>
              <a:buFont typeface="Wingdings" pitchFamily="2" charset="2"/>
              <a:buNone/>
            </a:pPr>
            <a:endParaRPr lang="ru-RU" altLang="ru-RU" sz="3600" b="1" dirty="0" smtClean="0">
              <a:solidFill>
                <a:srgbClr val="111111"/>
              </a:solidFill>
            </a:endParaRPr>
          </a:p>
        </p:txBody>
      </p:sp>
      <p:pic>
        <p:nvPicPr>
          <p:cNvPr id="31747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7750"/>
            <a:ext cx="8686800" cy="97674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Обучение на условиях оплаты</a:t>
            </a:r>
            <a:endParaRPr lang="ru-RU" dirty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>
          <a:xfrm>
            <a:off x="288925" y="1557338"/>
            <a:ext cx="8410575" cy="4535487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800" smtClean="0"/>
              <a:t>    </a:t>
            </a:r>
            <a:r>
              <a:rPr lang="ru-RU" altLang="ru-RU" sz="2800" smtClean="0">
                <a:solidFill>
                  <a:schemeClr val="tx1"/>
                </a:solidFill>
              </a:rPr>
              <a:t>Прием абитуриентов</a:t>
            </a:r>
            <a:r>
              <a:rPr lang="ru-RU" altLang="ru-RU" sz="2800" b="1" smtClean="0">
                <a:solidFill>
                  <a:schemeClr val="tx1"/>
                </a:solidFill>
              </a:rPr>
              <a:t> </a:t>
            </a:r>
            <a:r>
              <a:rPr lang="ru-RU" altLang="ru-RU" sz="2800" smtClean="0">
                <a:solidFill>
                  <a:schemeClr val="tx1"/>
                </a:solidFill>
              </a:rPr>
              <a:t>осуществляется на </a:t>
            </a:r>
            <a:r>
              <a:rPr lang="ru-RU" altLang="ru-RU" sz="2800" b="1" smtClean="0">
                <a:solidFill>
                  <a:schemeClr val="tx1"/>
                </a:solidFill>
              </a:rPr>
              <a:t>дневную</a:t>
            </a:r>
            <a:r>
              <a:rPr lang="ru-RU" altLang="ru-RU" sz="2800" smtClean="0">
                <a:solidFill>
                  <a:schemeClr val="tx1"/>
                </a:solidFill>
              </a:rPr>
              <a:t> или </a:t>
            </a:r>
            <a:r>
              <a:rPr lang="ru-RU" altLang="ru-RU" sz="2800" b="1" smtClean="0">
                <a:solidFill>
                  <a:schemeClr val="tx1"/>
                </a:solidFill>
              </a:rPr>
              <a:t>заочную форму</a:t>
            </a:r>
            <a:r>
              <a:rPr lang="ru-RU" altLang="ru-RU" sz="2800" smtClean="0">
                <a:solidFill>
                  <a:schemeClr val="tx1"/>
                </a:solidFill>
              </a:rPr>
              <a:t> получения высшего образования из числа лиц, прошедших профессиональный отбор на поступление в Академию МВД, но не прошедших по конкурсу на дневную и заочную формы получения высшего образования за счет средств бюджета, или подается заявление на имя начальника Академии МВД </a:t>
            </a:r>
            <a:r>
              <a:rPr lang="ru-RU" altLang="ru-RU" sz="2800" b="1" smtClean="0">
                <a:solidFill>
                  <a:schemeClr val="tx1"/>
                </a:solidFill>
              </a:rPr>
              <a:t>с 1 марта</a:t>
            </a:r>
            <a:r>
              <a:rPr lang="ru-RU" altLang="ru-RU" sz="2800" smtClean="0">
                <a:solidFill>
                  <a:schemeClr val="tx1"/>
                </a:solidFill>
              </a:rPr>
              <a:t> 2022 года. </a:t>
            </a:r>
          </a:p>
        </p:txBody>
      </p:sp>
      <p:pic>
        <p:nvPicPr>
          <p:cNvPr id="32771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err="1" smtClean="0"/>
              <a:t>ТЕЛЕФоНЫ</a:t>
            </a:r>
            <a:r>
              <a:rPr lang="ru-RU" dirty="0" smtClean="0"/>
              <a:t> ПРИЕМНОЙ КОМИССИИ</a:t>
            </a:r>
            <a:endParaRPr lang="ru-RU" dirty="0"/>
          </a:p>
        </p:txBody>
      </p:sp>
      <p:sp>
        <p:nvSpPr>
          <p:cNvPr id="33795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Обучение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за счет средств бюджета</a:t>
            </a: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z="6000" smtClean="0">
                <a:solidFill>
                  <a:schemeClr val="tx1"/>
                </a:solidFill>
              </a:rPr>
              <a:t>289 23 42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z="6000" smtClean="0">
                <a:solidFill>
                  <a:schemeClr val="tx1"/>
                </a:solidFill>
              </a:rPr>
              <a:t>289 23 28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z="6000" smtClean="0">
                <a:solidFill>
                  <a:schemeClr val="tx1"/>
                </a:solidFill>
              </a:rPr>
              <a:t>289 22 72</a:t>
            </a: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</p:txBody>
      </p:sp>
      <p:sp>
        <p:nvSpPr>
          <p:cNvPr id="3379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Обучение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b="1" smtClean="0">
                <a:solidFill>
                  <a:srgbClr val="FF0000"/>
                </a:solidFill>
              </a:rPr>
              <a:t>на условиях оплаты</a:t>
            </a:r>
          </a:p>
          <a:p>
            <a:pPr marL="0" indent="0" algn="ctr">
              <a:buFont typeface="Wingdings 2" pitchFamily="18" charset="2"/>
              <a:buNone/>
            </a:pPr>
            <a:endParaRPr lang="ru-RU" altLang="ru-RU" smtClean="0"/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z="6000" smtClean="0">
                <a:solidFill>
                  <a:schemeClr val="tx1"/>
                </a:solidFill>
              </a:rPr>
              <a:t>289 23 49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z="6000" smtClean="0">
                <a:solidFill>
                  <a:schemeClr val="tx1"/>
                </a:solidFill>
              </a:rPr>
              <a:t>289 21 96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altLang="ru-RU" sz="6000" smtClean="0">
                <a:solidFill>
                  <a:schemeClr val="tx1"/>
                </a:solidFill>
              </a:rPr>
              <a:t>289 21 31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Рисунок 2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-46908"/>
            <a:ext cx="6643703" cy="69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scene3d>
            <a:camera prst="orthographicFront"/>
            <a:lightRig rig="brightRoom" dir="t"/>
          </a:scene3d>
          <a:sp3d prstMaterial="translucentPowder"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\\fs2\Фотоархив Академии\2013\Разное\Архивные\курсанты\_MG_07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3899">
            <a:off x="4110038" y="1073150"/>
            <a:ext cx="2379662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4738" y="4286250"/>
            <a:ext cx="36147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0" descr="C:\Documents and Settings\Admin\Рабочий стол\зал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1071563"/>
            <a:ext cx="292893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1429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/>
              <a:t>Специальности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высшего образования  </a:t>
            </a:r>
            <a:r>
              <a:rPr lang="en-US" sz="2800" dirty="0" smtClean="0"/>
              <a:t>I </a:t>
            </a:r>
            <a:r>
              <a:rPr lang="ru-RU" sz="2800" dirty="0" smtClean="0"/>
              <a:t>ступени</a:t>
            </a:r>
            <a:endParaRPr lang="ru-RU" sz="2800" dirty="0"/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4857750" cy="550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99"/>
              </a:buClr>
              <a:buSzPct val="90000"/>
              <a:buFont typeface="Wingdings" pitchFamily="2" charset="2"/>
              <a:buChar char="Ш"/>
            </a:pPr>
            <a:r>
              <a:rPr lang="ru-RU" altLang="ru-RU" sz="3000" b="1" smtClean="0">
                <a:solidFill>
                  <a:srgbClr val="FF0000"/>
                </a:solidFill>
              </a:rPr>
              <a:t>ПРАВОВЕДЕНИЕ </a:t>
            </a:r>
            <a:r>
              <a:rPr lang="ru-RU" altLang="ru-RU" sz="2400" b="1" i="1" smtClean="0">
                <a:solidFill>
                  <a:srgbClr val="FF0000"/>
                </a:solidFill>
              </a:rPr>
              <a:t>квалификация «Юрист»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90000"/>
              <a:buFont typeface="Wingdings" pitchFamily="2" charset="2"/>
              <a:buChar char="Ш"/>
            </a:pPr>
            <a:endParaRPr lang="ru-RU" altLang="ru-RU" sz="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90000"/>
              <a:buFont typeface="Wingdings" pitchFamily="2" charset="2"/>
              <a:buChar char="Ш"/>
            </a:pPr>
            <a:endParaRPr lang="ru-RU" altLang="ru-RU" sz="5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90000"/>
              <a:buFont typeface="Wingdings" pitchFamily="2" charset="2"/>
              <a:buChar char="Ш"/>
            </a:pPr>
            <a:r>
              <a:rPr lang="ru-RU" altLang="ru-RU" sz="3000" b="1" smtClean="0">
                <a:solidFill>
                  <a:srgbClr val="FF0000"/>
                </a:solidFill>
              </a:rPr>
              <a:t>ЭКОНОМИЧЕСКОЕ   ПРАВО              </a:t>
            </a:r>
            <a:r>
              <a:rPr lang="ru-RU" altLang="ru-RU" sz="2400" b="1" i="1" smtClean="0">
                <a:solidFill>
                  <a:srgbClr val="FF0000"/>
                </a:solidFill>
              </a:rPr>
              <a:t>квалификация «Юрист               со знанием экономики»</a:t>
            </a: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90000"/>
              <a:buFont typeface="Wingdings" pitchFamily="2" charset="2"/>
              <a:buChar char="Ш"/>
            </a:pPr>
            <a:endParaRPr lang="ru-RU" altLang="ru-RU" sz="5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3399"/>
              </a:buClr>
              <a:buSzPct val="90000"/>
              <a:buFont typeface="Wingdings" pitchFamily="2" charset="2"/>
              <a:buChar char="Ш"/>
            </a:pPr>
            <a:r>
              <a:rPr lang="ru-RU" altLang="ru-RU" sz="3000" b="1" smtClean="0">
                <a:solidFill>
                  <a:srgbClr val="FF0000"/>
                </a:solidFill>
              </a:rPr>
              <a:t>СУДЕБНЫЕ КРИМИНАЛИСТИЧЕСКИЕ ЭКСПЕРТИЗЫ</a:t>
            </a:r>
          </a:p>
          <a:p>
            <a:pPr eaLnBrk="1" hangingPunct="1">
              <a:lnSpc>
                <a:spcPct val="80000"/>
              </a:lnSpc>
              <a:buClr>
                <a:srgbClr val="003399"/>
              </a:buClr>
              <a:buSzPct val="90000"/>
              <a:buFont typeface="Wingdings" pitchFamily="2" charset="2"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              квалификация  </a:t>
            </a:r>
          </a:p>
          <a:p>
            <a:pPr eaLnBrk="1" hangingPunct="1">
              <a:lnSpc>
                <a:spcPct val="80000"/>
              </a:lnSpc>
              <a:buClr>
                <a:srgbClr val="003399"/>
              </a:buClr>
              <a:buSzPct val="90000"/>
              <a:buFont typeface="Wingdings" pitchFamily="2" charset="2"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              «Судебный эксперт- </a:t>
            </a:r>
          </a:p>
          <a:p>
            <a:pPr eaLnBrk="1" hangingPunct="1">
              <a:lnSpc>
                <a:spcPct val="80000"/>
              </a:lnSpc>
              <a:buClr>
                <a:srgbClr val="003399"/>
              </a:buClr>
              <a:buSzPct val="90000"/>
              <a:buFont typeface="Wingdings" pitchFamily="2" charset="2"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              криминалист. </a:t>
            </a:r>
          </a:p>
          <a:p>
            <a:pPr eaLnBrk="1" hangingPunct="1">
              <a:lnSpc>
                <a:spcPct val="80000"/>
              </a:lnSpc>
              <a:buClr>
                <a:srgbClr val="003399"/>
              </a:buClr>
              <a:buSzPct val="90000"/>
              <a:buFont typeface="Wingdings" pitchFamily="2" charset="2"/>
              <a:buNone/>
            </a:pPr>
            <a:r>
              <a:rPr lang="ru-RU" altLang="ru-RU" sz="2400" b="1" i="1" smtClean="0">
                <a:solidFill>
                  <a:srgbClr val="FF0000"/>
                </a:solidFill>
              </a:rPr>
              <a:t>              Юрист» </a:t>
            </a:r>
          </a:p>
          <a:p>
            <a:pPr eaLnBrk="1" hangingPunct="1">
              <a:lnSpc>
                <a:spcPct val="90000"/>
              </a:lnSpc>
            </a:pPr>
            <a:endParaRPr lang="ru-RU" altLang="ru-RU" sz="2600" b="1" smtClean="0">
              <a:solidFill>
                <a:schemeClr val="tx1"/>
              </a:solidFill>
            </a:endParaRPr>
          </a:p>
        </p:txBody>
      </p:sp>
      <p:pic>
        <p:nvPicPr>
          <p:cNvPr id="18439" name="Picture 7" descr="\\fs2\Фотоархив Академии\2013\188_Курсанты 3 Б ФМ 13.12.2013 Для сайта и НС\Жминчук и Ходоренко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63" y="4357688"/>
            <a:ext cx="29289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3"/>
            <a:ext cx="43386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12" y="3643314"/>
            <a:ext cx="4463926" cy="306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427984" y="1052513"/>
            <a:ext cx="4716016" cy="3019425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>
                <a:solidFill>
                  <a:srgbClr val="111111"/>
                </a:solidFill>
              </a:rPr>
              <a:t>Специальность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ПРАВОВЕДЕНИЕ</a:t>
            </a:r>
            <a:endParaRPr lang="ru-RU" sz="2400" b="1" i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800" b="1" i="1" dirty="0" smtClean="0">
                <a:solidFill>
                  <a:srgbClr val="111111"/>
                </a:solidFill>
              </a:rPr>
              <a:t>Специализация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Оперативно-розыскная деятельность</a:t>
            </a:r>
          </a:p>
          <a:p>
            <a:pPr algn="ctr" eaLnBrk="1" hangingPunct="1">
              <a:lnSpc>
                <a:spcPts val="2100"/>
              </a:lnSpc>
              <a:buFont typeface="Wingdings" pitchFamily="2" charset="2"/>
              <a:buNone/>
            </a:pPr>
            <a:r>
              <a:rPr lang="ru-RU" altLang="ru-RU" sz="1900" u="sng" dirty="0" smtClean="0">
                <a:solidFill>
                  <a:srgbClr val="111111"/>
                </a:solidFill>
              </a:rPr>
              <a:t>подготовка сотрудников для подразделений криминальной милиции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SzPct val="95000"/>
              <a:buFont typeface="Wingdings" pitchFamily="2" charset="2"/>
              <a:buChar char="Ш"/>
            </a:pPr>
            <a:r>
              <a:rPr lang="ru-RU" altLang="ru-RU" sz="1800" dirty="0" smtClean="0">
                <a:solidFill>
                  <a:srgbClr val="FF0000"/>
                </a:solidFill>
              </a:rPr>
              <a:t>уголовный розыск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Pct val="95000"/>
              <a:buFont typeface="Wingdings" pitchFamily="2" charset="2"/>
              <a:buChar char="Ш"/>
            </a:pPr>
            <a:r>
              <a:rPr lang="ru-RU" altLang="ru-RU" sz="1800" dirty="0" err="1" smtClean="0">
                <a:solidFill>
                  <a:srgbClr val="FF0000"/>
                </a:solidFill>
              </a:rPr>
              <a:t>наркоконтроль</a:t>
            </a:r>
            <a:r>
              <a:rPr lang="ru-RU" altLang="ru-RU" sz="1800" dirty="0" smtClean="0">
                <a:solidFill>
                  <a:srgbClr val="FF0000"/>
                </a:solidFill>
              </a:rPr>
              <a:t> и противодействие торговле людьми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Pct val="95000"/>
              <a:buFont typeface="Wingdings" pitchFamily="2" charset="2"/>
              <a:buChar char="Ш"/>
            </a:pPr>
            <a:r>
              <a:rPr lang="ru-RU" altLang="ru-RU" sz="1800" dirty="0" smtClean="0">
                <a:solidFill>
                  <a:srgbClr val="FF0000"/>
                </a:solidFill>
              </a:rPr>
              <a:t>противодействие </a:t>
            </a:r>
            <a:r>
              <a:rPr lang="ru-RU" altLang="ru-RU" sz="1800" dirty="0" err="1" smtClean="0">
                <a:solidFill>
                  <a:srgbClr val="FF0000"/>
                </a:solidFill>
              </a:rPr>
              <a:t>киберпреступлениям</a:t>
            </a:r>
            <a:r>
              <a:rPr lang="ru-RU" altLang="ru-RU" sz="1800" dirty="0" smtClean="0">
                <a:solidFill>
                  <a:srgbClr val="FF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SzPct val="95000"/>
              <a:buFont typeface="Wingdings" pitchFamily="2" charset="2"/>
              <a:buNone/>
            </a:pPr>
            <a:r>
              <a:rPr lang="ru-RU" altLang="ru-RU" sz="1800" dirty="0" smtClean="0">
                <a:solidFill>
                  <a:srgbClr val="FF0000"/>
                </a:solidFill>
              </a:rPr>
              <a:t>      и компьютерная разведка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dirty="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800" b="1" dirty="0" smtClean="0">
              <a:solidFill>
                <a:srgbClr val="111111"/>
              </a:solidFill>
            </a:endParaRP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1999" y="244916"/>
            <a:ext cx="7923215" cy="59179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Факультет КРИМИНАЛЬНОЙ милиции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07504" y="1052735"/>
            <a:ext cx="4535933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1800" b="1" i="1" dirty="0" smtClean="0">
                <a:solidFill>
                  <a:srgbClr val="111111"/>
                </a:solidFill>
              </a:rPr>
              <a:t>Специальность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</a:rPr>
              <a:t>ЭКОНОМИЧЕСКОЕ ПРАВО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b="1" i="1" dirty="0" smtClean="0">
                <a:solidFill>
                  <a:srgbClr val="111111"/>
                </a:solidFill>
              </a:rPr>
              <a:t>Специализация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Оперативно-розыскная деятельность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u="sng" dirty="0" smtClean="0">
                <a:solidFill>
                  <a:srgbClr val="111111"/>
                </a:solidFill>
              </a:rPr>
              <a:t>подготовка сотрудников для оперативных подразделений</a:t>
            </a:r>
          </a:p>
          <a:p>
            <a:pPr marL="0" indent="0"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111111"/>
                </a:solidFill>
              </a:rPr>
              <a:t>по борьбе с экономическими преступлениями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11111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11111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b="1" dirty="0">
              <a:solidFill>
                <a:srgbClr val="111111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3313"/>
            <a:ext cx="43386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643313"/>
            <a:ext cx="4357687" cy="30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Содержимое 7"/>
          <p:cNvSpPr>
            <a:spLocks noGrp="1"/>
          </p:cNvSpPr>
          <p:nvPr>
            <p:ph sz="quarter" idx="2"/>
          </p:nvPr>
        </p:nvSpPr>
        <p:spPr>
          <a:xfrm>
            <a:off x="395536" y="1700807"/>
            <a:ext cx="8748464" cy="347444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000" b="1" i="1" dirty="0" smtClean="0">
                <a:solidFill>
                  <a:srgbClr val="111111"/>
                </a:solidFill>
              </a:rPr>
              <a:t>Специализация  </a:t>
            </a:r>
            <a:r>
              <a:rPr lang="ru-RU" sz="2200" b="1" dirty="0" smtClean="0">
                <a:solidFill>
                  <a:srgbClr val="002060"/>
                </a:solidFill>
              </a:rPr>
              <a:t>Административно-правовая деятельность</a:t>
            </a:r>
          </a:p>
          <a:p>
            <a:pPr algn="ctr" eaLnBrk="1" hangingPunct="1">
              <a:lnSpc>
                <a:spcPts val="21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200" u="sng" dirty="0" smtClean="0">
                <a:solidFill>
                  <a:srgbClr val="111111"/>
                </a:solidFill>
              </a:rPr>
              <a:t>подготовка сотрудников для подразделений милиции общественной безопасности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00" u="sng" dirty="0" smtClean="0">
              <a:solidFill>
                <a:srgbClr val="111111"/>
              </a:solidFill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  <a:buSzPct val="90000"/>
              <a:buFont typeface="Wingdings" pitchFamily="2" charset="2"/>
              <a:buChar char="Ш"/>
            </a:pPr>
            <a:r>
              <a:rPr lang="ru-RU" sz="2200" dirty="0" smtClean="0">
                <a:solidFill>
                  <a:srgbClr val="FF0000"/>
                </a:solidFill>
              </a:rPr>
              <a:t>участковые инспектора милиции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90000"/>
              <a:buFont typeface="Wingdings" pitchFamily="2" charset="2"/>
              <a:buChar char="Ш"/>
            </a:pPr>
            <a:r>
              <a:rPr lang="ru-RU" sz="2200" dirty="0" smtClean="0">
                <a:solidFill>
                  <a:srgbClr val="FF0000"/>
                </a:solidFill>
              </a:rPr>
              <a:t>подразделения Государственной автомобильной инспекции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90000"/>
              <a:buFont typeface="Wingdings" pitchFamily="2" charset="2"/>
              <a:buChar char="Ш"/>
            </a:pPr>
            <a:r>
              <a:rPr lang="ru-RU" sz="2200" dirty="0" smtClean="0">
                <a:solidFill>
                  <a:srgbClr val="FF0000"/>
                </a:solidFill>
              </a:rPr>
              <a:t>уголовно-исполнительная инспекция </a:t>
            </a:r>
          </a:p>
        </p:txBody>
      </p:sp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1999" y="244916"/>
            <a:ext cx="7923215" cy="87982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ts val="2600"/>
              </a:lnSpc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Факультет милиции </a:t>
            </a:r>
            <a:br>
              <a:rPr lang="ru-RU" sz="3200" dirty="0" smtClean="0"/>
            </a:br>
            <a:r>
              <a:rPr lang="ru-RU" sz="3200" dirty="0" smtClean="0"/>
              <a:t>ОБЩЕСТВЕННОЙ БЕЗОПАСНОСТИ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000" dirty="0" smtClean="0"/>
              <a:t>Специальность  </a:t>
            </a:r>
            <a:r>
              <a:rPr lang="ru-RU" sz="3000" i="1" dirty="0" smtClean="0">
                <a:solidFill>
                  <a:srgbClr val="FF0000"/>
                </a:solidFill>
              </a:rPr>
              <a:t>правоведение</a:t>
            </a:r>
            <a:r>
              <a:rPr lang="ru-RU" sz="3000" dirty="0" smtClean="0"/>
              <a:t/>
            </a:r>
            <a:br>
              <a:rPr lang="ru-RU" sz="3000" dirty="0" smtClean="0"/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347765764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214290"/>
            <a:ext cx="7924800" cy="8572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Уголовно-исполнительный Факультет</a:t>
            </a:r>
            <a:endParaRPr lang="ru-RU" sz="3200" dirty="0"/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760913" y="1285875"/>
            <a:ext cx="3770312" cy="51673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000" smtClean="0">
                <a:solidFill>
                  <a:srgbClr val="111111"/>
                </a:solidFill>
              </a:rPr>
              <a:t>Специальность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ПРАВОВЕДЕНИЕ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smtClean="0">
                <a:solidFill>
                  <a:srgbClr val="111111"/>
                </a:solidFill>
              </a:rPr>
              <a:t>Специализация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Уголовно-исполнительная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smtClean="0">
                <a:solidFill>
                  <a:srgbClr val="002060"/>
                </a:solidFill>
              </a:rPr>
              <a:t>деятельность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111111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u="sng" smtClean="0">
                <a:solidFill>
                  <a:srgbClr val="111111"/>
                </a:solidFill>
              </a:rPr>
              <a:t>подготовка сотрудников для подразделений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000" smtClean="0">
                <a:solidFill>
                  <a:srgbClr val="111111"/>
                </a:solidFill>
              </a:rPr>
              <a:t>уголовно-исполнительной системы</a:t>
            </a:r>
            <a:endParaRPr lang="ru-RU" altLang="ru-RU" sz="2000" b="1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2000" b="1" smtClean="0">
              <a:solidFill>
                <a:srgbClr val="111111"/>
              </a:solidFill>
            </a:endParaRPr>
          </a:p>
        </p:txBody>
      </p:sp>
      <p:sp>
        <p:nvSpPr>
          <p:cNvPr id="22531" name="AutoShape 9"/>
          <p:cNvSpPr>
            <a:spLocks noChangeArrowheads="1"/>
          </p:cNvSpPr>
          <p:nvPr/>
        </p:nvSpPr>
        <p:spPr bwMode="auto">
          <a:xfrm rot="-5400000">
            <a:off x="6288881" y="2926557"/>
            <a:ext cx="715963" cy="857250"/>
          </a:xfrm>
          <a:prstGeom prst="leftArrow">
            <a:avLst>
              <a:gd name="adj1" fmla="val 50000"/>
              <a:gd name="adj2" fmla="val 39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altLang="ru-RU">
              <a:latin typeface="Franklin Gothic Book" pitchFamily="34" charset="0"/>
            </a:endParaRPr>
          </a:p>
        </p:txBody>
      </p:sp>
      <p:pic>
        <p:nvPicPr>
          <p:cNvPr id="22532" name="Picture 8" descr="C:\Documents and Settings\Admin\Рабочий стол\Фото УИФ ново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933825"/>
            <a:ext cx="41052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127125"/>
            <a:ext cx="4105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>
          <a:xfrm>
            <a:off x="714348" y="193417"/>
            <a:ext cx="7924800" cy="108614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Следственно-экспертный факультет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0" y="3714750"/>
            <a:ext cx="3959225" cy="27384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rgbClr val="111111"/>
                </a:solidFill>
              </a:rPr>
              <a:t>Специальность </a:t>
            </a:r>
          </a:p>
          <a:p>
            <a:pPr algn="ctr" eaLnBrk="1" hangingPunct="1">
              <a:lnSpc>
                <a:spcPct val="80000"/>
              </a:lnSpc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ПРАВОВЕДЕНИЕ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rgbClr val="111111"/>
                </a:solidFill>
              </a:rPr>
              <a:t>Специализация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Судебно-прокурорско-следственная деятельность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u="sng" dirty="0" smtClean="0">
                <a:solidFill>
                  <a:srgbClr val="111111"/>
                </a:solidFill>
              </a:rPr>
              <a:t>подготовка сотрудников для Следственного комитета Республики Беларусь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11111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111111"/>
              </a:solidFill>
            </a:endParaRPr>
          </a:p>
        </p:txBody>
      </p:sp>
      <p:sp>
        <p:nvSpPr>
          <p:cNvPr id="23556" name="Содержимое 7"/>
          <p:cNvSpPr>
            <a:spLocks noGrp="1"/>
          </p:cNvSpPr>
          <p:nvPr>
            <p:ph sz="quarter" idx="2"/>
          </p:nvPr>
        </p:nvSpPr>
        <p:spPr>
          <a:xfrm>
            <a:off x="285750" y="3714750"/>
            <a:ext cx="4429125" cy="295461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000" dirty="0" smtClean="0">
                <a:solidFill>
                  <a:srgbClr val="111111"/>
                </a:solidFill>
              </a:rPr>
              <a:t>Специальность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СУДЕБНЫЕ КРИМИНАЛИСТИЧЕСКИЕ ЭКСПЕРТИЗЫ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2000" u="sng" dirty="0" smtClean="0">
              <a:solidFill>
                <a:srgbClr val="111111"/>
              </a:solidFill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u="sng" dirty="0" smtClean="0">
                <a:solidFill>
                  <a:srgbClr val="111111"/>
                </a:solidFill>
              </a:rPr>
              <a:t>подготовка сотрудников для Государственного комитета судебных экспертиз 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ru-RU" sz="2400" u="sng" dirty="0" smtClean="0">
                <a:solidFill>
                  <a:srgbClr val="111111"/>
                </a:solidFill>
              </a:rPr>
              <a:t>Республики Беларусь</a:t>
            </a:r>
            <a:endParaRPr lang="ru-RU" sz="2400" dirty="0" smtClean="0"/>
          </a:p>
        </p:txBody>
      </p:sp>
      <p:pic>
        <p:nvPicPr>
          <p:cNvPr id="23557" name="Picture 2" descr="C:\Documents and Settings\Admin\Рабочий стол\СЭФЭ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1963" y="1285875"/>
            <a:ext cx="4098925" cy="2428875"/>
          </a:xfrm>
        </p:spPr>
      </p:pic>
      <p:pic>
        <p:nvPicPr>
          <p:cNvPr id="2355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9" y="1285875"/>
            <a:ext cx="421424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301752" y="457200"/>
            <a:ext cx="8686800" cy="182879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</a:rPr>
              <a:t>Сроки приема </a:t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>заявлений для поступления 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в </a:t>
            </a:r>
            <a:r>
              <a:rPr lang="ru-RU" sz="4400" dirty="0"/>
              <a:t>Академию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8625" y="2362200"/>
            <a:ext cx="8715375" cy="37242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altLang="ru-RU" sz="5000" b="1" smtClean="0">
                <a:solidFill>
                  <a:srgbClr val="FF0000"/>
                </a:solidFill>
              </a:rPr>
              <a:t>до 15 апреля 2022 года</a:t>
            </a:r>
          </a:p>
          <a:p>
            <a:pPr algn="ctr">
              <a:buFont typeface="Wingdings" pitchFamily="2" charset="2"/>
              <a:buNone/>
            </a:pPr>
            <a:endParaRPr lang="ru-RU" altLang="ru-RU" b="1" smtClean="0">
              <a:solidFill>
                <a:srgbClr val="11111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4000" b="1" smtClean="0">
                <a:solidFill>
                  <a:srgbClr val="111111"/>
                </a:solidFill>
              </a:rPr>
              <a:t>лично в органы внутренних дел </a:t>
            </a:r>
          </a:p>
          <a:p>
            <a:pPr algn="ctr">
              <a:buFont typeface="Wingdings" pitchFamily="2" charset="2"/>
              <a:buNone/>
            </a:pPr>
            <a:r>
              <a:rPr lang="ru-RU" altLang="ru-RU" sz="5400" b="1" u="sng" smtClean="0">
                <a:solidFill>
                  <a:srgbClr val="111111"/>
                </a:solidFill>
              </a:rPr>
              <a:t>по месту жительства</a:t>
            </a:r>
          </a:p>
        </p:txBody>
      </p:sp>
      <p:pic>
        <p:nvPicPr>
          <p:cNvPr id="24579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200" dirty="0" smtClean="0"/>
              <a:t>Обучение </a:t>
            </a:r>
            <a:br>
              <a:rPr lang="ru-RU" sz="3200" dirty="0" smtClean="0"/>
            </a:br>
            <a:r>
              <a:rPr lang="ru-RU" sz="3200" dirty="0" smtClean="0"/>
              <a:t>В интересах иных </a:t>
            </a:r>
            <a:br>
              <a:rPr lang="ru-RU" sz="3200" dirty="0" smtClean="0"/>
            </a:br>
            <a:r>
              <a:rPr lang="ru-RU" sz="3200" dirty="0" smtClean="0"/>
              <a:t>правоохранительных органов</a:t>
            </a:r>
            <a:endParaRPr lang="ru-RU" sz="3200" dirty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500063" y="1557338"/>
            <a:ext cx="8199437" cy="4525962"/>
          </a:xfrm>
        </p:spPr>
        <p:txBody>
          <a:bodyPr/>
          <a:lstStyle/>
          <a:p>
            <a:pPr algn="just">
              <a:buFont typeface="Wingdings 2" pitchFamily="18" charset="2"/>
              <a:buNone/>
            </a:pPr>
            <a:r>
              <a:rPr lang="ru-RU" altLang="ru-RU" sz="2800" smtClean="0"/>
              <a:t>    Лица, изъявившие желание поступать в интересах Следственного комитета Республики Беларусь и Государственного комитета судебных экспертиз Республики Беларусь </a:t>
            </a:r>
            <a:r>
              <a:rPr lang="ru-RU" altLang="ru-RU" sz="2800" u="sng" smtClean="0">
                <a:solidFill>
                  <a:srgbClr val="FF0000"/>
                </a:solidFill>
              </a:rPr>
              <a:t>до 15 апреля 2022 года</a:t>
            </a:r>
            <a:r>
              <a:rPr lang="ru-RU" altLang="ru-RU" sz="2800" smtClean="0">
                <a:solidFill>
                  <a:srgbClr val="FF0000"/>
                </a:solidFill>
              </a:rPr>
              <a:t> </a:t>
            </a:r>
            <a:r>
              <a:rPr lang="ru-RU" altLang="ru-RU" sz="2800" smtClean="0"/>
              <a:t>обращаются в подразделения Следственного комитета Республики Беларусь и Государственного комитета судебных экспертиз Республики Беларусь по месту жительства для проведения собеседования.</a:t>
            </a:r>
          </a:p>
        </p:txBody>
      </p:sp>
      <p:pic>
        <p:nvPicPr>
          <p:cNvPr id="25603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>
          <a:xfrm>
            <a:off x="857224" y="214290"/>
            <a:ext cx="7924800" cy="866775"/>
          </a:xfrm>
        </p:spPr>
        <p:txBody>
          <a:bodyPr/>
          <a:lstStyle/>
          <a:p>
            <a:pPr>
              <a:defRPr/>
            </a:pPr>
            <a:r>
              <a:rPr lang="ru-RU" sz="3200" dirty="0"/>
              <a:t>Перечень вступительных испытаний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750300" cy="4525962"/>
          </a:xfrm>
        </p:spPr>
        <p:txBody>
          <a:bodyPr/>
          <a:lstStyle/>
          <a:p>
            <a:pPr algn="ctr"/>
            <a:endParaRPr lang="en-US" altLang="ru-RU" sz="1200" b="1" i="1" smtClean="0">
              <a:solidFill>
                <a:srgbClr val="FF0000"/>
              </a:solidFill>
            </a:endParaRPr>
          </a:p>
          <a:p>
            <a:pPr algn="ctr">
              <a:buClr>
                <a:srgbClr val="0099FF"/>
              </a:buClr>
              <a:buSzPct val="115000"/>
              <a:buFontTx/>
              <a:buChar char="•"/>
            </a:pPr>
            <a:r>
              <a:rPr lang="ru-RU" altLang="ru-RU" sz="3600" b="1" i="1" smtClean="0">
                <a:solidFill>
                  <a:srgbClr val="FF0000"/>
                </a:solidFill>
              </a:rPr>
              <a:t>русский (белорусский) язык  </a:t>
            </a:r>
          </a:p>
          <a:p>
            <a:pPr algn="ctr">
              <a:buClr>
                <a:srgbClr val="0099FF"/>
              </a:buClr>
              <a:buSzPct val="115000"/>
              <a:buFontTx/>
              <a:buChar char="•"/>
            </a:pPr>
            <a:r>
              <a:rPr lang="ru-RU" altLang="ru-RU" sz="3600" b="1" i="1" smtClean="0">
                <a:solidFill>
                  <a:srgbClr val="FF0000"/>
                </a:solidFill>
              </a:rPr>
              <a:t>обществоведение </a:t>
            </a:r>
          </a:p>
          <a:p>
            <a:pPr algn="ctr">
              <a:buClr>
                <a:srgbClr val="0099FF"/>
              </a:buClr>
              <a:buSzPct val="115000"/>
              <a:buFontTx/>
              <a:buChar char="•"/>
            </a:pPr>
            <a:r>
              <a:rPr lang="ru-RU" altLang="ru-RU" sz="3600" b="1" i="1" smtClean="0">
                <a:solidFill>
                  <a:srgbClr val="FF0000"/>
                </a:solidFill>
              </a:rPr>
              <a:t>иностранный язык </a:t>
            </a:r>
            <a:endParaRPr lang="en-US" altLang="ru-RU" sz="3600" b="1" i="1" smtClean="0">
              <a:solidFill>
                <a:srgbClr val="FF0000"/>
              </a:solidFill>
            </a:endParaRPr>
          </a:p>
          <a:p>
            <a:pPr algn="ctr"/>
            <a:endParaRPr lang="ru-RU" altLang="ru-RU" sz="1800" b="1" i="1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3600" b="1" smtClean="0">
                <a:solidFill>
                  <a:srgbClr val="111111"/>
                </a:solidFill>
              </a:rPr>
              <a:t>все вступительные испытания – в форме</a:t>
            </a:r>
            <a:endParaRPr lang="en-US" altLang="ru-RU" sz="3600" b="1" smtClean="0">
              <a:solidFill>
                <a:srgbClr val="111111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altLang="ru-RU" sz="900" b="1" smtClean="0">
              <a:solidFill>
                <a:srgbClr val="11111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ru-RU" altLang="ru-RU" sz="3600" b="1" u="sng" smtClean="0">
                <a:solidFill>
                  <a:srgbClr val="FF0000"/>
                </a:solidFill>
              </a:rPr>
              <a:t>ЦЕНТРАЛИЗОВАННОГО ТЕСТИРОВАНИЯ</a:t>
            </a:r>
          </a:p>
          <a:p>
            <a:endParaRPr lang="ru-RU" altLang="ru-RU" sz="1000" b="1" smtClean="0">
              <a:solidFill>
                <a:srgbClr val="FF0000"/>
              </a:solidFill>
            </a:endParaRPr>
          </a:p>
        </p:txBody>
      </p:sp>
      <p:pic>
        <p:nvPicPr>
          <p:cNvPr id="26627" name="Рисунок 5" descr="\\192.168.0.122\общая\5Отделы и службы\Отдел информационно-технического обеспечения учебного процесса\Андреев А.Г\Знак-Академии-МВ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688" y="5143500"/>
            <a:ext cx="15716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3539</TotalTime>
  <Words>835</Words>
  <Application>Microsoft Office PowerPoint</Application>
  <PresentationFormat>Экран (4:3)</PresentationFormat>
  <Paragraphs>127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Специальности  высшего образования  I ступени</vt:lpstr>
      <vt:lpstr>   Факультет КРИМИНАЛЬНОЙ милиции  </vt:lpstr>
      <vt:lpstr>   Факультет милиции  ОБЩЕСТВЕННОЙ БЕЗОПАСНОСТИ   Специальность  правоведение </vt:lpstr>
      <vt:lpstr>Уголовно-исполнительный Факультет</vt:lpstr>
      <vt:lpstr>Следственно-экспертный факультет</vt:lpstr>
      <vt:lpstr>Сроки приема  заявлений для поступления  в Академию</vt:lpstr>
      <vt:lpstr>Обучение  В интересах иных  правоохранительных органов</vt:lpstr>
      <vt:lpstr>Перечень вступительных испытаний</vt:lpstr>
      <vt:lpstr>Сроки приема документов</vt:lpstr>
      <vt:lpstr>Льготы при поступлении</vt:lpstr>
      <vt:lpstr>Льготы при поступлении</vt:lpstr>
      <vt:lpstr>После лиц, указанных в пунктАХ 24 и 26  Правил приема в высшие учебные заведения, преимущественное право на зачисление имеют: </vt:lpstr>
      <vt:lpstr>Сроки зачисления в Академию МВД</vt:lpstr>
      <vt:lpstr>Обучение на условиях оплаты</vt:lpstr>
      <vt:lpstr>ТЕЛЕФоНЫ ПРИЕМНОЙ КОМИССИИ</vt:lpstr>
      <vt:lpstr>Спасибо за внимание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Вас  в учреждении образования «Академия Министерства внутренних дел Республики Беларусь» – единственном вузе Республики Беларусь, осуществляющем подготовку кадров для органов внутренних дел !</dc:title>
  <dc:creator>Olga</dc:creator>
  <cp:lastModifiedBy>Admin</cp:lastModifiedBy>
  <cp:revision>392</cp:revision>
  <cp:lastPrinted>2014-05-20T14:52:14Z</cp:lastPrinted>
  <dcterms:created xsi:type="dcterms:W3CDTF">2008-10-25T04:12:50Z</dcterms:created>
  <dcterms:modified xsi:type="dcterms:W3CDTF">2022-03-10T13:46:00Z</dcterms:modified>
</cp:coreProperties>
</file>